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04" r:id="rId3"/>
    <p:sldId id="309" r:id="rId4"/>
    <p:sldId id="310" r:id="rId5"/>
    <p:sldId id="311" r:id="rId6"/>
    <p:sldId id="312" r:id="rId7"/>
    <p:sldId id="313" r:id="rId8"/>
    <p:sldId id="257" r:id="rId9"/>
    <p:sldId id="270" r:id="rId10"/>
    <p:sldId id="260" r:id="rId11"/>
    <p:sldId id="306" r:id="rId12"/>
    <p:sldId id="307" r:id="rId13"/>
    <p:sldId id="308" r:id="rId14"/>
    <p:sldId id="258" r:id="rId15"/>
    <p:sldId id="262" r:id="rId16"/>
    <p:sldId id="266" r:id="rId17"/>
    <p:sldId id="267" r:id="rId18"/>
    <p:sldId id="268" r:id="rId19"/>
    <p:sldId id="269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7" r:id="rId35"/>
    <p:sldId id="288" r:id="rId36"/>
    <p:sldId id="290" r:id="rId37"/>
    <p:sldId id="291" r:id="rId38"/>
    <p:sldId id="292" r:id="rId39"/>
    <p:sldId id="289" r:id="rId40"/>
    <p:sldId id="293" r:id="rId41"/>
    <p:sldId id="294" r:id="rId42"/>
    <p:sldId id="295" r:id="rId43"/>
    <p:sldId id="296" r:id="rId44"/>
    <p:sldId id="298" r:id="rId45"/>
    <p:sldId id="297" r:id="rId46"/>
    <p:sldId id="299" r:id="rId47"/>
    <p:sldId id="301" r:id="rId48"/>
    <p:sldId id="302" r:id="rId49"/>
    <p:sldId id="30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e Langwig" initials="KL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3"/>
    <p:restoredTop sz="94533"/>
  </p:normalViewPr>
  <p:slideViewPr>
    <p:cSldViewPr snapToGrid="0" snapToObjects="1">
      <p:cViewPr varScale="1">
        <p:scale>
          <a:sx n="91" d="100"/>
          <a:sy n="91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95A16-C907-924E-9309-D28CB357FA15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30E6E-F7EB-0245-AF70-3D1BBC963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35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biometry.github.io</a:t>
            </a:r>
            <a:r>
              <a:rPr lang="en-US" dirty="0"/>
              <a:t>/APES//</a:t>
            </a:r>
            <a:r>
              <a:rPr lang="en-US" dirty="0" err="1"/>
              <a:t>LectureNotes</a:t>
            </a:r>
            <a:r>
              <a:rPr lang="en-US" dirty="0"/>
              <a:t>/</a:t>
            </a:r>
            <a:r>
              <a:rPr lang="en-US" dirty="0" err="1"/>
              <a:t>StatsCafe</a:t>
            </a:r>
            <a:r>
              <a:rPr lang="en-US" dirty="0"/>
              <a:t>/</a:t>
            </a:r>
            <a:r>
              <a:rPr lang="en-US" dirty="0" err="1"/>
              <a:t>Linear_models_jags.html</a:t>
            </a:r>
            <a:r>
              <a:rPr lang="en-US" dirty="0"/>
              <a:t>; https://</a:t>
            </a:r>
            <a:r>
              <a:rPr lang="en-US" dirty="0" err="1"/>
              <a:t>theoreticalecology.wordpress.com</a:t>
            </a:r>
            <a:r>
              <a:rPr lang="en-US" dirty="0"/>
              <a:t>/2010/09/17/metropolis-</a:t>
            </a:r>
            <a:r>
              <a:rPr lang="en-US" dirty="0" err="1"/>
              <a:t>hastings</a:t>
            </a:r>
            <a:r>
              <a:rPr lang="en-US" dirty="0"/>
              <a:t>-</a:t>
            </a:r>
            <a:r>
              <a:rPr lang="en-US" dirty="0" err="1"/>
              <a:t>mcmc</a:t>
            </a:r>
            <a:r>
              <a:rPr lang="en-US" dirty="0"/>
              <a:t>-in-r/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0E6E-F7EB-0245-AF70-3D1BBC9636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84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0E6E-F7EB-0245-AF70-3D1BBC96364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01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7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4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75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50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0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25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5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45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19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4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63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CFA25-B096-7943-A865-C4385416DEAE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5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Statistical Philosophy</a:t>
            </a:r>
          </a:p>
        </p:txBody>
      </p:sp>
    </p:spTree>
    <p:extLst>
      <p:ext uri="{BB962C8B-B14F-4D97-AF65-F5344CB8AC3E}">
        <p14:creationId xmlns:p14="http://schemas.microsoft.com/office/powerpoint/2010/main" val="549478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Formulate a hypothesis about your data, and discuss how you would test it statistically/computationally/mathematically.</a:t>
            </a:r>
          </a:p>
          <a:p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633357" y="50128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6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A368-2E92-2A47-B3E4-4DAE04788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6DC34-1BE6-2A4D-8B48-E6E9BF98F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Different types of models: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mathematical/computational model </a:t>
            </a:r>
            <a:r>
              <a:rPr lang="en-US" dirty="0"/>
              <a:t>is an abstract model that uses mathematical language to describe the behavior of a system</a:t>
            </a:r>
          </a:p>
          <a:p>
            <a:pPr lvl="2"/>
            <a:r>
              <a:rPr lang="en-US" dirty="0"/>
              <a:t>Techniques vary, but often formulated using ODEs or PDEs</a:t>
            </a:r>
          </a:p>
          <a:p>
            <a:pPr lvl="3"/>
            <a:r>
              <a:rPr lang="en-US" dirty="0"/>
              <a:t>Examples: predator-prey models, species competition models, SIR models</a:t>
            </a:r>
          </a:p>
          <a:p>
            <a:pPr lvl="3"/>
            <a:r>
              <a:rPr lang="en-US" dirty="0"/>
              <a:t>Resources: A Biologists Guide to Mathematical Modeling – Otto &amp; Day; Math-Bio grad class in Math Dept (MAT 5516, alternately taught by Childs, Saucedo, or </a:t>
            </a:r>
            <a:r>
              <a:rPr lang="en-US" dirty="0" err="1"/>
              <a:t>Ciupe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 </a:t>
            </a:r>
            <a:r>
              <a:rPr lang="en-US" b="1" dirty="0"/>
              <a:t>statistical model</a:t>
            </a:r>
            <a:r>
              <a:rPr lang="en-US" dirty="0"/>
              <a:t> attempts to describe relationship between observed quantities and independent variables</a:t>
            </a:r>
          </a:p>
          <a:p>
            <a:pPr lvl="2"/>
            <a:r>
              <a:rPr lang="en-US" dirty="0"/>
              <a:t>Techniques include linear models, generalized linear models, GAMMs, PCAs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Developing mathematical models is different from statistical analyses of data </a:t>
            </a:r>
          </a:p>
        </p:txBody>
      </p:sp>
    </p:spTree>
    <p:extLst>
      <p:ext uri="{BB962C8B-B14F-4D97-AF65-F5344CB8AC3E}">
        <p14:creationId xmlns:p14="http://schemas.microsoft.com/office/powerpoint/2010/main" val="1806323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58F8-7120-EC4B-8177-E755DB1B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build a mathematical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3E65A-8D19-B846-A3C9-A345CA788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Goals vary, but often focus on: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Understanding nature and how something changes over time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Making predictions about something that is going to happen in the future</a:t>
            </a:r>
          </a:p>
          <a:p>
            <a:endParaRPr lang="en-US" dirty="0"/>
          </a:p>
          <a:p>
            <a:r>
              <a:rPr lang="en-US" dirty="0"/>
              <a:t>Example: How many COVID-cases will occur on May 15 in Blacksburg?</a:t>
            </a:r>
          </a:p>
          <a:p>
            <a:pPr lvl="1"/>
            <a:r>
              <a:rPr lang="en-US" dirty="0"/>
              <a:t>This is a difficult problem to solve with statistics</a:t>
            </a:r>
          </a:p>
          <a:p>
            <a:pPr lvl="2"/>
            <a:r>
              <a:rPr lang="en-US" dirty="0"/>
              <a:t>Input: cases in previous time point, vaccine distribution, vaccine effectiveness, strain replacement and transmissibility, number of susceptible individuals remaining</a:t>
            </a:r>
          </a:p>
          <a:p>
            <a:pPr lvl="1"/>
            <a:r>
              <a:rPr lang="en-US" dirty="0"/>
              <a:t>A mathematical model is a better tool to solve this problem</a:t>
            </a:r>
          </a:p>
        </p:txBody>
      </p:sp>
    </p:spTree>
    <p:extLst>
      <p:ext uri="{BB962C8B-B14F-4D97-AF65-F5344CB8AC3E}">
        <p14:creationId xmlns:p14="http://schemas.microsoft.com/office/powerpoint/2010/main" val="355010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996F-02E6-C143-9CC8-61AA70E6E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mathematical models with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BA5BB-F412-4049-8AB7-B053373A8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Mathematical models can be fully built and simulated</a:t>
            </a:r>
          </a:p>
          <a:p>
            <a:endParaRPr lang="en-US" dirty="0"/>
          </a:p>
          <a:p>
            <a:r>
              <a:rPr lang="en-US" dirty="0"/>
              <a:t>Determining the accuracy of a mathematical model usually requires statistics!</a:t>
            </a:r>
          </a:p>
          <a:p>
            <a:endParaRPr lang="en-US" dirty="0"/>
          </a:p>
          <a:p>
            <a:r>
              <a:rPr lang="en-US" dirty="0"/>
              <a:t>“Model fitting” or “Model inference” is the term used for this blend</a:t>
            </a:r>
          </a:p>
          <a:p>
            <a:r>
              <a:rPr lang="en-US" dirty="0"/>
              <a:t>Can be done in either Bayesian or Frequentist framework</a:t>
            </a:r>
          </a:p>
          <a:p>
            <a:pPr lvl="1"/>
            <a:r>
              <a:rPr lang="en-US" dirty="0"/>
              <a:t>Guess a value for a parameter</a:t>
            </a:r>
          </a:p>
          <a:p>
            <a:pPr lvl="1"/>
            <a:r>
              <a:rPr lang="en-US" dirty="0"/>
              <a:t>Simulate model based on guessed values</a:t>
            </a:r>
          </a:p>
          <a:p>
            <a:pPr lvl="1"/>
            <a:r>
              <a:rPr lang="en-US" dirty="0"/>
              <a:t>Get an outcome (maybe # of individuals infected)</a:t>
            </a:r>
          </a:p>
          <a:p>
            <a:pPr lvl="1"/>
            <a:r>
              <a:rPr lang="en-US" dirty="0"/>
              <a:t>Compare simulated outcome to real outcome, calculate error</a:t>
            </a:r>
          </a:p>
          <a:p>
            <a:pPr lvl="1"/>
            <a:r>
              <a:rPr lang="en-US" dirty="0"/>
              <a:t>Based on error, make a new guess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Most of the sophisticated fitting algorithms are based on how you choose a guess and how you evaluate the error </a:t>
            </a:r>
          </a:p>
          <a:p>
            <a:pPr lvl="1"/>
            <a:r>
              <a:rPr lang="en-US" dirty="0"/>
              <a:t>Bayesian – algorithm: Gibbs sampling – function “jags” in R2jags</a:t>
            </a:r>
          </a:p>
          <a:p>
            <a:pPr lvl="1"/>
            <a:r>
              <a:rPr lang="en-US" dirty="0"/>
              <a:t>Frequentist – algorithm: </a:t>
            </a:r>
            <a:r>
              <a:rPr lang="en-US" dirty="0" err="1"/>
              <a:t>Nelder</a:t>
            </a:r>
            <a:r>
              <a:rPr lang="en-US" dirty="0"/>
              <a:t>-Mead - function ”</a:t>
            </a:r>
            <a:r>
              <a:rPr lang="en-US" dirty="0" err="1"/>
              <a:t>optim</a:t>
            </a:r>
            <a:r>
              <a:rPr lang="en-US" dirty="0"/>
              <a:t>” in R </a:t>
            </a:r>
          </a:p>
        </p:txBody>
      </p:sp>
    </p:spTree>
    <p:extLst>
      <p:ext uri="{BB962C8B-B14F-4D97-AF65-F5344CB8AC3E}">
        <p14:creationId xmlns:p14="http://schemas.microsoft.com/office/powerpoint/2010/main" val="236652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8151"/>
            <a:ext cx="10515600" cy="4351338"/>
          </a:xfrm>
        </p:spPr>
        <p:txBody>
          <a:bodyPr/>
          <a:lstStyle/>
          <a:p>
            <a:pPr fontAlgn="auto"/>
            <a:r>
              <a:rPr lang="en-US" dirty="0"/>
              <a:t>We use statistics to confirm effects, estimate parameters, and predict outcomes </a:t>
            </a:r>
          </a:p>
          <a:p>
            <a:r>
              <a:rPr lang="en-US" dirty="0"/>
              <a:t>It usually rains when I’m in Cape Town, but mostly on Sunday. </a:t>
            </a:r>
            <a:endParaRPr lang="en-US" dirty="0">
              <a:effectLst/>
            </a:endParaRPr>
          </a:p>
          <a:p>
            <a:r>
              <a:rPr lang="en-US" dirty="0"/>
              <a:t> </a:t>
            </a:r>
            <a:r>
              <a:rPr lang="en-US" i="1" dirty="0"/>
              <a:t>Confirmation: </a:t>
            </a:r>
            <a:r>
              <a:rPr lang="en-US" dirty="0"/>
              <a:t>In Cape Town, it rains more on Sundays than other days </a:t>
            </a:r>
            <a:endParaRPr lang="en-US" dirty="0">
              <a:effectLst/>
            </a:endParaRPr>
          </a:p>
          <a:p>
            <a:r>
              <a:rPr lang="en-US" dirty="0"/>
              <a:t> </a:t>
            </a:r>
            <a:r>
              <a:rPr lang="en-US" i="1" dirty="0"/>
              <a:t>Estimation: </a:t>
            </a:r>
            <a:r>
              <a:rPr lang="en-US" dirty="0"/>
              <a:t>In Cape Town, the </a:t>
            </a:r>
            <a:r>
              <a:rPr lang="en-US" i="1" dirty="0"/>
              <a:t>odds </a:t>
            </a:r>
            <a:r>
              <a:rPr lang="en-US" dirty="0"/>
              <a:t>of rain on Sunday are 1.6–2.2 times higher than on other days </a:t>
            </a:r>
            <a:endParaRPr lang="en-US" dirty="0">
              <a:effectLst/>
            </a:endParaRPr>
          </a:p>
          <a:p>
            <a:r>
              <a:rPr lang="en-US" dirty="0"/>
              <a:t> </a:t>
            </a:r>
            <a:r>
              <a:rPr lang="en-US" i="1" dirty="0"/>
              <a:t>Prediction: </a:t>
            </a:r>
            <a:r>
              <a:rPr lang="en-US" dirty="0"/>
              <a:t>I am confident that it will rain at least one Sunday the next time I travel to Cape Town for 4 weeks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4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 </a:t>
            </a:r>
            <a:r>
              <a:rPr lang="en-US" i="1" dirty="0"/>
              <a:t>P values</a:t>
            </a:r>
            <a:r>
              <a:rPr lang="en-US" dirty="0"/>
              <a:t> to say how sure we are that we have seen some effect</a:t>
            </a:r>
          </a:p>
          <a:p>
            <a:endParaRPr lang="en-US" dirty="0"/>
          </a:p>
          <a:p>
            <a:r>
              <a:rPr lang="en-US" dirty="0"/>
              <a:t>We use statistics (like confidence intervals, model coefficients/parameters</a:t>
            </a:r>
            <a:r>
              <a:rPr lang="en-US" i="1" dirty="0"/>
              <a:t>)</a:t>
            </a:r>
            <a:r>
              <a:rPr lang="en-US" dirty="0"/>
              <a:t> to describe the magnitude of that effect</a:t>
            </a:r>
          </a:p>
          <a:p>
            <a:endParaRPr lang="en-US" dirty="0"/>
          </a:p>
          <a:p>
            <a:r>
              <a:rPr lang="en-US" b="1" u="sng" dirty="0"/>
              <a:t>WE DO NOT USE P-VALUES ALONE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89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does it mean if I find a significant P-value for some effect?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/>
              <a:t>It means that the effect is unlikely to be due to chance alone (but the converse isn’t true)</a:t>
            </a:r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29795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or can’t we say with P-values?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51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Vitamin A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want to know if vitamin A supplements improve the health of village children</a:t>
            </a:r>
          </a:p>
          <a:p>
            <a:endParaRPr lang="en-US" dirty="0"/>
          </a:p>
          <a:p>
            <a:r>
              <a:rPr lang="en-US" dirty="0"/>
              <a:t>How will we know height differences are due to our treatment?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242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Vitamin A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want to know if vitamin A supplements improve the health of village children</a:t>
            </a:r>
          </a:p>
          <a:p>
            <a:endParaRPr lang="en-US" dirty="0"/>
          </a:p>
          <a:p>
            <a:r>
              <a:rPr lang="en-US" dirty="0"/>
              <a:t>How will we know height differences are due to our treatment?</a:t>
            </a:r>
          </a:p>
          <a:p>
            <a:r>
              <a:rPr lang="en-US" dirty="0"/>
              <a:t>We want the two groups to start from the same point – independent randomization of each individual</a:t>
            </a:r>
          </a:p>
          <a:p>
            <a:r>
              <a:rPr lang="en-US" dirty="0"/>
              <a:t>We may measure </a:t>
            </a:r>
            <a:r>
              <a:rPr lang="en-US" i="1" dirty="0"/>
              <a:t>changes</a:t>
            </a:r>
            <a:r>
              <a:rPr lang="en-US" dirty="0"/>
              <a:t> in height</a:t>
            </a:r>
          </a:p>
          <a:p>
            <a:r>
              <a:rPr lang="en-US" dirty="0"/>
              <a:t>Or </a:t>
            </a:r>
            <a:r>
              <a:rPr lang="en-US" i="1" dirty="0"/>
              <a:t>control for</a:t>
            </a:r>
            <a:r>
              <a:rPr lang="en-US" dirty="0"/>
              <a:t> other factors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One more ggplot2 trick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4886"/>
            <a:ext cx="10515600" cy="464207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Library(</a:t>
            </a:r>
            <a:r>
              <a:rPr lang="en-US" dirty="0" err="1"/>
              <a:t>gridExtra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#you have two plots g3, and g1</a:t>
            </a:r>
          </a:p>
          <a:p>
            <a:pPr marL="0" indent="0">
              <a:buNone/>
            </a:pPr>
            <a:r>
              <a:rPr lang="en-US" dirty="0"/>
              <a:t>#just look at them together</a:t>
            </a:r>
          </a:p>
          <a:p>
            <a:pPr marL="0" indent="0">
              <a:buNone/>
            </a:pPr>
            <a:r>
              <a:rPr lang="en-US" dirty="0" err="1"/>
              <a:t>grid.arrange</a:t>
            </a:r>
            <a:r>
              <a:rPr lang="en-US" dirty="0"/>
              <a:t>(g3, g1, </a:t>
            </a:r>
            <a:r>
              <a:rPr lang="en-US" dirty="0" err="1"/>
              <a:t>nrow</a:t>
            </a:r>
            <a:r>
              <a:rPr lang="en-US" dirty="0"/>
              <a:t>=2)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#make a “</a:t>
            </a:r>
            <a:r>
              <a:rPr lang="en-US" dirty="0" err="1"/>
              <a:t>grob</a:t>
            </a:r>
            <a:r>
              <a:rPr lang="en-US" dirty="0"/>
              <a:t>” to combine them</a:t>
            </a:r>
          </a:p>
          <a:p>
            <a:pPr marL="0" indent="0">
              <a:buNone/>
            </a:pPr>
            <a:r>
              <a:rPr lang="en-US" dirty="0"/>
              <a:t>g &lt;- </a:t>
            </a:r>
            <a:r>
              <a:rPr lang="en-US" dirty="0" err="1"/>
              <a:t>arrangeGrob</a:t>
            </a:r>
            <a:r>
              <a:rPr lang="en-US" dirty="0"/>
              <a:t>(g3, g1, </a:t>
            </a:r>
            <a:r>
              <a:rPr lang="en-US" dirty="0" err="1"/>
              <a:t>nrow</a:t>
            </a:r>
            <a:r>
              <a:rPr lang="en-US" dirty="0"/>
              <a:t>=2) #generates </a:t>
            </a:r>
          </a:p>
          <a:p>
            <a:pPr marL="0" indent="0">
              <a:buNone/>
            </a:pPr>
            <a:r>
              <a:rPr lang="en-US" dirty="0" err="1"/>
              <a:t>ggsave</a:t>
            </a:r>
            <a:r>
              <a:rPr lang="en-US" dirty="0"/>
              <a:t>(file=”~figs/FIG1.pdf",g, width=19,height=12,units="in",</a:t>
            </a:r>
            <a:r>
              <a:rPr lang="en-US" dirty="0" err="1"/>
              <a:t>limitsize</a:t>
            </a:r>
            <a:r>
              <a:rPr lang="en-US" dirty="0"/>
              <a:t>=</a:t>
            </a:r>
            <a:r>
              <a:rPr lang="en-US" dirty="0" err="1"/>
              <a:t>F,useDingbats</a:t>
            </a:r>
            <a:r>
              <a:rPr lang="en-US" dirty="0"/>
              <a:t>=FALSE) #saves 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Also see package ‘</a:t>
            </a:r>
            <a:r>
              <a:rPr lang="en-US" dirty="0" err="1"/>
              <a:t>cowplot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364119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do we hope to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vitamin A good for these children?</a:t>
            </a:r>
          </a:p>
          <a:p>
            <a:endParaRPr lang="en-US" dirty="0"/>
          </a:p>
          <a:p>
            <a:r>
              <a:rPr lang="en-US" dirty="0"/>
              <a:t>How sure are we?</a:t>
            </a:r>
          </a:p>
          <a:p>
            <a:endParaRPr lang="en-US" dirty="0"/>
          </a:p>
          <a:p>
            <a:r>
              <a:rPr lang="en-US" dirty="0"/>
              <a:t>How good do we think it is?</a:t>
            </a:r>
          </a:p>
          <a:p>
            <a:endParaRPr lang="en-US" dirty="0"/>
          </a:p>
          <a:p>
            <a:r>
              <a:rPr lang="en-US" dirty="0"/>
              <a:t>How sure are we about that?</a:t>
            </a:r>
          </a:p>
        </p:txBody>
      </p:sp>
    </p:spTree>
    <p:extLst>
      <p:ext uri="{BB962C8B-B14F-4D97-AF65-F5344CB8AC3E}">
        <p14:creationId xmlns:p14="http://schemas.microsoft.com/office/powerpoint/2010/main" val="1270189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does it mean to find a significant P-value for some effect in this experiment?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 means that the difference between the treatments is unlikely to be due to chance</a:t>
            </a:r>
          </a:p>
          <a:p>
            <a:endParaRPr lang="en-US" dirty="0"/>
          </a:p>
          <a:p>
            <a:r>
              <a:rPr lang="en-US" dirty="0"/>
              <a:t>But, it doesn’t provide much insight into our other questions (e.g. how good? </a:t>
            </a:r>
          </a:p>
        </p:txBody>
      </p:sp>
    </p:spTree>
    <p:extLst>
      <p:ext uri="{BB962C8B-B14F-4D97-AF65-F5344CB8AC3E}">
        <p14:creationId xmlns:p14="http://schemas.microsoft.com/office/powerpoint/2010/main" val="154510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</a:t>
            </a:r>
          </a:p>
        </p:txBody>
      </p:sp>
      <p:sp>
        <p:nvSpPr>
          <p:cNvPr id="5" name="Rectangle 4"/>
          <p:cNvSpPr/>
          <p:nvPr/>
        </p:nvSpPr>
        <p:spPr>
          <a:xfrm>
            <a:off x="7338332" y="2645120"/>
            <a:ext cx="36814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3600" b="0" i="0" dirty="0">
                <a:solidFill>
                  <a:srgbClr val="000000"/>
                </a:solidFill>
                <a:effectLst/>
                <a:latin typeface="Times New Roman" charset="0"/>
              </a:rPr>
              <a:t>What do these results mean?</a:t>
            </a:r>
          </a:p>
          <a:p>
            <a:pPr>
              <a:buFont typeface="Arial" charset="0"/>
              <a:buChar char="•"/>
            </a:pPr>
            <a:endParaRPr lang="en-US" sz="3600" b="0" i="0" dirty="0">
              <a:solidFill>
                <a:srgbClr val="000000"/>
              </a:solidFill>
              <a:effectLst/>
              <a:latin typeface="Times New Roman" charset="0"/>
            </a:endParaRPr>
          </a:p>
          <a:p>
            <a:pPr>
              <a:buFont typeface="Arial" charset="0"/>
              <a:buChar char="•"/>
            </a:pPr>
            <a:r>
              <a:rPr lang="en-US" sz="3600" b="0" i="0" dirty="0">
                <a:solidFill>
                  <a:srgbClr val="000000"/>
                </a:solidFill>
                <a:effectLst/>
                <a:latin typeface="Times New Roman" charset="0"/>
              </a:rPr>
              <a:t>Which are significantly different from 0?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14" y="1690688"/>
            <a:ext cx="5176131" cy="500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74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Confidence intervals and P values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 high P value (e.g. P = 0.62) means we can’t see the sign of the effect clearly 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A low P value (e.g. P = 0.00001) means we can see the effect clearly </a:t>
            </a:r>
            <a:br>
              <a:rPr lang="en-US" sz="3600" dirty="0"/>
            </a:b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48097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meaning of P-values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 P-value measures whether we are seeing something clearly</a:t>
            </a:r>
          </a:p>
          <a:p>
            <a:endParaRPr lang="en-US" sz="3600" dirty="0"/>
          </a:p>
          <a:p>
            <a:pPr lvl="1"/>
            <a:r>
              <a:rPr lang="en-US" sz="3600" dirty="0"/>
              <a:t>It’s usually the sign (+/-) of some quantity, but it doesn’t need to be</a:t>
            </a:r>
          </a:p>
        </p:txBody>
      </p:sp>
    </p:spTree>
    <p:extLst>
      <p:ext uri="{BB962C8B-B14F-4D97-AF65-F5344CB8AC3E}">
        <p14:creationId xmlns:p14="http://schemas.microsoft.com/office/powerpoint/2010/main" val="538409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Statistical Error in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Type I (</a:t>
            </a:r>
            <a:r>
              <a:rPr lang="en-US" i="1" dirty="0"/>
              <a:t>False positive:</a:t>
            </a:r>
            <a:r>
              <a:rPr lang="en-US" dirty="0"/>
              <a:t>) in the hypothetical case that the effect is exactly zero, what is the probability of falsely finding an effect</a:t>
            </a:r>
          </a:p>
          <a:p>
            <a:pPr lvl="1"/>
            <a:r>
              <a:rPr lang="en-US" dirty="0"/>
              <a:t>Should be less than or equal to my P-value</a:t>
            </a:r>
          </a:p>
          <a:p>
            <a:pPr lvl="1"/>
            <a:endParaRPr lang="en-US" dirty="0"/>
          </a:p>
          <a:p>
            <a:r>
              <a:rPr lang="en-US" dirty="0"/>
              <a:t>Type II (</a:t>
            </a:r>
            <a:r>
              <a:rPr lang="en-US" i="1" dirty="0"/>
              <a:t>False negative:</a:t>
            </a:r>
            <a:r>
              <a:rPr lang="en-US" dirty="0"/>
              <a:t>) what is the probability of failing to find an effect that is there?</a:t>
            </a:r>
          </a:p>
          <a:p>
            <a:pPr lvl="1"/>
            <a:r>
              <a:rPr lang="en-US" dirty="0"/>
              <a:t>Useful, but can only be asked for a specific hypothetical effect </a:t>
            </a:r>
            <a:r>
              <a:rPr lang="en-US" i="1" dirty="0"/>
              <a:t>size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types of error are useful to analyze </a:t>
            </a:r>
            <a:r>
              <a:rPr lang="en-US" b="1" dirty="0"/>
              <a:t>power</a:t>
            </a:r>
            <a:r>
              <a:rPr lang="en-US" dirty="0"/>
              <a:t> and </a:t>
            </a:r>
            <a:r>
              <a:rPr lang="en-US" b="1" dirty="0"/>
              <a:t>validity</a:t>
            </a:r>
            <a:r>
              <a:rPr lang="en-US" dirty="0"/>
              <a:t> of a statistical design</a:t>
            </a:r>
          </a:p>
          <a:p>
            <a:pPr lvl="1"/>
            <a:r>
              <a:rPr lang="en-US" dirty="0"/>
              <a:t>You should do these analyses </a:t>
            </a:r>
            <a:r>
              <a:rPr lang="en-US" i="1" dirty="0"/>
              <a:t>before</a:t>
            </a:r>
            <a:r>
              <a:rPr lang="en-US" dirty="0"/>
              <a:t> you collect data, not after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80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(?) ways of thinking about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Sign error:</a:t>
            </a:r>
            <a:r>
              <a:rPr lang="en-US" dirty="0"/>
              <a:t> if I think an effect is positive, when it’s really negative (or vice versa)</a:t>
            </a:r>
          </a:p>
          <a:p>
            <a:endParaRPr lang="en-US" dirty="0"/>
          </a:p>
          <a:p>
            <a:r>
              <a:rPr lang="en-US" i="1" dirty="0"/>
              <a:t>Magnitude error:</a:t>
            </a:r>
            <a:r>
              <a:rPr lang="en-US" dirty="0"/>
              <a:t> if I think an effect is small, when it’s really large (or vice versa)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04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P-values (e.g. P &lt; 0.05)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 have a low P-value, then I can see something clearly</a:t>
            </a:r>
          </a:p>
          <a:p>
            <a:endParaRPr lang="en-US" dirty="0"/>
          </a:p>
          <a:p>
            <a:r>
              <a:rPr lang="en-US" dirty="0"/>
              <a:t>This is great, but it is usually better to focus on what I see than the P-value</a:t>
            </a:r>
          </a:p>
          <a:p>
            <a:endParaRPr lang="en-US" dirty="0"/>
          </a:p>
          <a:p>
            <a:r>
              <a:rPr lang="en-US" dirty="0"/>
              <a:t>VERY IMPORTANT: directionality</a:t>
            </a:r>
          </a:p>
          <a:p>
            <a:r>
              <a:rPr lang="en-US" dirty="0"/>
              <a:t>Do not write: These things are significantly different. (Who cares? Everything is different)</a:t>
            </a:r>
          </a:p>
          <a:p>
            <a:r>
              <a:rPr lang="en-US" dirty="0"/>
              <a:t>Write: X is significantly higher than y (magnitude, error, p-value)</a:t>
            </a:r>
          </a:p>
        </p:txBody>
      </p:sp>
    </p:spTree>
    <p:extLst>
      <p:ext uri="{BB962C8B-B14F-4D97-AF65-F5344CB8AC3E}">
        <p14:creationId xmlns:p14="http://schemas.microsoft.com/office/powerpoint/2010/main" val="1863163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P-values (e.g. greater than 0.1)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p-values denote something that you can not see clearly</a:t>
            </a:r>
          </a:p>
          <a:p>
            <a:endParaRPr lang="en-US" dirty="0"/>
          </a:p>
          <a:p>
            <a:r>
              <a:rPr lang="en-US" dirty="0"/>
              <a:t>It </a:t>
            </a:r>
            <a:r>
              <a:rPr lang="en-US" i="1" dirty="0"/>
              <a:t>may</a:t>
            </a:r>
            <a:r>
              <a:rPr lang="en-US" dirty="0"/>
              <a:t> be because the effect small (possibly).</a:t>
            </a:r>
          </a:p>
          <a:p>
            <a:endParaRPr lang="en-US" dirty="0"/>
          </a:p>
          <a:p>
            <a:r>
              <a:rPr lang="en-US" dirty="0"/>
              <a:t>High p-values should not be used to be advance your conclusion.</a:t>
            </a:r>
          </a:p>
        </p:txBody>
      </p:sp>
    </p:spTree>
    <p:extLst>
      <p:ext uri="{BB962C8B-B14F-4D97-AF65-F5344CB8AC3E}">
        <p14:creationId xmlns:p14="http://schemas.microsoft.com/office/powerpoint/2010/main" val="688981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causes high P-values?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Small differences</a:t>
            </a:r>
          </a:p>
          <a:p>
            <a:endParaRPr lang="en-US" dirty="0"/>
          </a:p>
          <a:p>
            <a:r>
              <a:rPr lang="en-US" dirty="0"/>
              <a:t>Less data</a:t>
            </a:r>
          </a:p>
          <a:p>
            <a:endParaRPr lang="en-US" dirty="0"/>
          </a:p>
          <a:p>
            <a:r>
              <a:rPr lang="en-US" dirty="0"/>
              <a:t>More noise</a:t>
            </a:r>
          </a:p>
          <a:p>
            <a:endParaRPr lang="en-US" dirty="0"/>
          </a:p>
          <a:p>
            <a:r>
              <a:rPr lang="en-US" dirty="0"/>
              <a:t>An inappropriate model</a:t>
            </a:r>
          </a:p>
          <a:p>
            <a:endParaRPr lang="en-US" dirty="0"/>
          </a:p>
          <a:p>
            <a:r>
              <a:rPr lang="en-US" dirty="0"/>
              <a:t>A lower P-value means that your evidence for difference is better, but a higher P-value means that your evidence for similarity is </a:t>
            </a:r>
            <a:r>
              <a:rPr lang="en-US" i="1" dirty="0"/>
              <a:t>better </a:t>
            </a:r>
            <a:r>
              <a:rPr lang="en-US" dirty="0"/>
              <a:t>OR </a:t>
            </a:r>
            <a:r>
              <a:rPr lang="en-US" i="1" dirty="0"/>
              <a:t>worse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087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73AE-C073-CF41-8879-457A19583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Thursday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B10AF-8058-CB45-8F84-BD7DC770E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Thursday we will have a class discussion</a:t>
            </a:r>
          </a:p>
          <a:p>
            <a:pPr lvl="1"/>
            <a:r>
              <a:rPr lang="en-US" dirty="0"/>
              <a:t>Please be prepared to speak at least once</a:t>
            </a:r>
          </a:p>
          <a:p>
            <a:endParaRPr lang="en-US" dirty="0"/>
          </a:p>
          <a:p>
            <a:r>
              <a:rPr lang="en-US" dirty="0"/>
              <a:t>Please read articles 1-4. They should not be too hard to get through. Think about your own statistical philosophy and be prepared to talk about what statistical inference means to you.</a:t>
            </a:r>
          </a:p>
          <a:p>
            <a:endParaRPr lang="en-US" dirty="0"/>
          </a:p>
          <a:p>
            <a:r>
              <a:rPr lang="en-US" dirty="0"/>
              <a:t>Consider looking through articles 5 -8. Different articles will speak to different people.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64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is weather not causing deaths?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18" y="1897063"/>
            <a:ext cx="4351338" cy="4351338"/>
          </a:xfrm>
        </p:spPr>
      </p:pic>
      <p:sp>
        <p:nvSpPr>
          <p:cNvPr id="5" name="TextBox 4"/>
          <p:cNvSpPr txBox="1"/>
          <p:nvPr/>
        </p:nvSpPr>
        <p:spPr>
          <a:xfrm>
            <a:off x="7272338" y="2586038"/>
            <a:ext cx="239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values sig. diff. from 0</a:t>
            </a:r>
          </a:p>
        </p:txBody>
      </p:sp>
    </p:spTree>
    <p:extLst>
      <p:ext uri="{BB962C8B-B14F-4D97-AF65-F5344CB8AC3E}">
        <p14:creationId xmlns:p14="http://schemas.microsoft.com/office/powerpoint/2010/main" val="793585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 tell us much more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5" name="TextBox 4"/>
          <p:cNvSpPr txBox="1"/>
          <p:nvPr/>
        </p:nvSpPr>
        <p:spPr>
          <a:xfrm>
            <a:off x="8486775" y="2143124"/>
            <a:ext cx="2543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effect of weather COULD be greater than flu.  </a:t>
            </a:r>
          </a:p>
        </p:txBody>
      </p:sp>
    </p:spTree>
    <p:extLst>
      <p:ext uri="{BB962C8B-B14F-4D97-AF65-F5344CB8AC3E}">
        <p14:creationId xmlns:p14="http://schemas.microsoft.com/office/powerpoint/2010/main" val="1782583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tendencies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not technically correct to say flu is significant, but weather isn’t, therefore flu is a more important killer of people than weather</a:t>
            </a:r>
          </a:p>
          <a:p>
            <a:endParaRPr lang="en-US" dirty="0"/>
          </a:p>
          <a:p>
            <a:r>
              <a:rPr lang="en-US" dirty="0"/>
              <a:t>You should use a statistic to examine this directly </a:t>
            </a:r>
          </a:p>
        </p:txBody>
      </p:sp>
    </p:spTree>
    <p:extLst>
      <p:ext uri="{BB962C8B-B14F-4D97-AF65-F5344CB8AC3E}">
        <p14:creationId xmlns:p14="http://schemas.microsoft.com/office/powerpoint/2010/main" val="1843295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can’t build statistical confidence that something is small by failing to see it clearly</a:t>
            </a:r>
          </a:p>
          <a:p>
            <a:endParaRPr lang="en-US" dirty="0"/>
          </a:p>
          <a:p>
            <a:r>
              <a:rPr lang="en-US" dirty="0"/>
              <a:t>We must instead see clearly that it is small</a:t>
            </a:r>
          </a:p>
          <a:p>
            <a:endParaRPr lang="en-US" dirty="0"/>
          </a:p>
          <a:p>
            <a:r>
              <a:rPr lang="en-US" dirty="0"/>
              <a:t>This means we need a standard for what we mean by small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83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Paradigms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Frequentist</a:t>
            </a:r>
          </a:p>
          <a:p>
            <a:endParaRPr lang="en-US" dirty="0"/>
          </a:p>
          <a:p>
            <a:r>
              <a:rPr lang="en-US" dirty="0"/>
              <a:t>Bayesians</a:t>
            </a:r>
          </a:p>
        </p:txBody>
      </p:sp>
    </p:spTree>
    <p:extLst>
      <p:ext uri="{BB962C8B-B14F-4D97-AF65-F5344CB8AC3E}">
        <p14:creationId xmlns:p14="http://schemas.microsoft.com/office/powerpoint/2010/main" val="1399379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Frequentist paradigm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null model</a:t>
            </a:r>
          </a:p>
          <a:p>
            <a:endParaRPr lang="en-US" dirty="0"/>
          </a:p>
          <a:p>
            <a:r>
              <a:rPr lang="en-US" dirty="0"/>
              <a:t>Test whether the effect you see could be due to chance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976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Height measurements:</a:t>
            </a:r>
            <a:br>
              <a:rPr lang="en-US" dirty="0"/>
            </a:br>
            <a:r>
              <a:rPr lang="en-US" b="1" dirty="0"/>
              <a:t>Does group A have significantly higher heights than group B? 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2200" y="1990247"/>
            <a:ext cx="5429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charset="0"/>
              </a:rPr>
              <a:t>Test whether the effect you see 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Times New Roman" charset="0"/>
              </a:rPr>
              <a:t>or a larger effect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charset="0"/>
              </a:rPr>
              <a:t> could be due to chance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charset="0"/>
              </a:rPr>
              <a:t>This probability is the P-value</a:t>
            </a:r>
          </a:p>
          <a:p>
            <a:br>
              <a:rPr lang="en-US" sz="2800" dirty="0"/>
            </a:b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798240" y="3930927"/>
            <a:ext cx="37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Mean diff is 3.676 cm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2" y="1771130"/>
            <a:ext cx="4662183" cy="45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18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measurements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31429" y="1027906"/>
            <a:ext cx="527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Scramble 1000 times, and each </a:t>
            </a:r>
            <a:r>
              <a:rPr lang="en-US"/>
              <a:t>time calculate a mean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2" y="1349097"/>
            <a:ext cx="5339443" cy="5163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1" y="1517534"/>
            <a:ext cx="4991099" cy="482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8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2043" cy="1325563"/>
          </a:xfrm>
        </p:spPr>
        <p:txBody>
          <a:bodyPr/>
          <a:lstStyle/>
          <a:p>
            <a:r>
              <a:rPr lang="en-US" dirty="0"/>
              <a:t>Plot distribution of mean differences (null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74429" y="2922813"/>
            <a:ext cx="34943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3.67 cm was less than 2 observations out of 1000</a:t>
            </a:r>
          </a:p>
          <a:p>
            <a:endParaRPr lang="en-US" sz="2800" dirty="0"/>
          </a:p>
          <a:p>
            <a:r>
              <a:rPr lang="en-US" sz="2800" dirty="0"/>
              <a:t>2/1000 = 0.002</a:t>
            </a:r>
          </a:p>
          <a:p>
            <a:r>
              <a:rPr lang="en-US" sz="2800" dirty="0"/>
              <a:t>P = 0.002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99" y="1690688"/>
            <a:ext cx="4795158" cy="463729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5845629" y="4555671"/>
            <a:ext cx="228600" cy="636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50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Breaking down the frequentists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Frequentist</a:t>
            </a:r>
          </a:p>
          <a:p>
            <a:pPr lvl="1"/>
            <a:r>
              <a:rPr lang="en-US" dirty="0"/>
              <a:t>P-value -</a:t>
            </a:r>
            <a:r>
              <a:rPr lang="en-US" dirty="0" err="1"/>
              <a:t>ists</a:t>
            </a:r>
            <a:endParaRPr lang="en-US" dirty="0"/>
          </a:p>
          <a:p>
            <a:pPr lvl="1"/>
            <a:r>
              <a:rPr lang="en-US" dirty="0"/>
              <a:t>Information </a:t>
            </a:r>
            <a:r>
              <a:rPr lang="en-US" dirty="0" err="1"/>
              <a:t>theoretians</a:t>
            </a:r>
            <a:endParaRPr lang="en-US" dirty="0"/>
          </a:p>
          <a:p>
            <a:pPr lvl="1"/>
            <a:r>
              <a:rPr lang="en-US" dirty="0"/>
              <a:t>Maximum likelihood-</a:t>
            </a:r>
            <a:r>
              <a:rPr lang="en-US" dirty="0" err="1"/>
              <a:t>ists</a:t>
            </a:r>
            <a:endParaRPr lang="en-US" dirty="0"/>
          </a:p>
          <a:p>
            <a:endParaRPr lang="en-US" dirty="0"/>
          </a:p>
          <a:p>
            <a:r>
              <a:rPr lang="en-US" dirty="0"/>
              <a:t>Bayesians</a:t>
            </a:r>
          </a:p>
        </p:txBody>
      </p:sp>
    </p:spTree>
    <p:extLst>
      <p:ext uri="{BB962C8B-B14F-4D97-AF65-F5344CB8AC3E}">
        <p14:creationId xmlns:p14="http://schemas.microsoft.com/office/powerpoint/2010/main" val="164551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482A-B98F-7243-85A3-1246E07F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Leads for each paper (+1 on week 3 assignment)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29181-DE8C-824D-A56A-66299710E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1 - Chris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92DE4-0B98-A64B-A8DC-255E2B9B3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2396587"/>
            <a:ext cx="108077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61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P-value-</a:t>
            </a:r>
            <a:r>
              <a:rPr lang="en-US" dirty="0" err="1"/>
              <a:t>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Characterized by an undying love for P-values</a:t>
            </a:r>
          </a:p>
          <a:p>
            <a:endParaRPr lang="en-US" dirty="0"/>
          </a:p>
          <a:p>
            <a:r>
              <a:rPr lang="en-US" dirty="0"/>
              <a:t>An unrealistic focus on null hypotheses: there is no significant difference between groups</a:t>
            </a:r>
          </a:p>
          <a:p>
            <a:pPr lvl="1"/>
            <a:r>
              <a:rPr lang="en-US" dirty="0"/>
              <a:t> These are often strawmen - they don’t make sense in biology</a:t>
            </a:r>
          </a:p>
        </p:txBody>
      </p:sp>
    </p:spTree>
    <p:extLst>
      <p:ext uri="{BB962C8B-B14F-4D97-AF65-F5344CB8AC3E}">
        <p14:creationId xmlns:p14="http://schemas.microsoft.com/office/powerpoint/2010/main" val="93857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likelihood-</a:t>
            </a:r>
            <a:r>
              <a:rPr lang="en-US" dirty="0" err="1"/>
              <a:t>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of a focus on estimating the effect size, it’s precision, and it’s sign</a:t>
            </a:r>
          </a:p>
          <a:p>
            <a:endParaRPr lang="en-US" dirty="0"/>
          </a:p>
          <a:p>
            <a:r>
              <a:rPr lang="en-US" dirty="0"/>
              <a:t>Finds a set of parameters for a model that makes the observed data most likely to have occurred</a:t>
            </a:r>
          </a:p>
          <a:p>
            <a:endParaRPr lang="en-US" dirty="0"/>
          </a:p>
          <a:p>
            <a:r>
              <a:rPr lang="en-US" dirty="0"/>
              <a:t>Computes the probability of the observed outcome (likelihood) given a choice of parameters, and find the parameters that make the likelihood as big as possible (i.e. maximizing likelihood)</a:t>
            </a:r>
          </a:p>
        </p:txBody>
      </p:sp>
    </p:spTree>
    <p:extLst>
      <p:ext uri="{BB962C8B-B14F-4D97-AF65-F5344CB8AC3E}">
        <p14:creationId xmlns:p14="http://schemas.microsoft.com/office/powerpoint/2010/main" val="552572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E.g. Burnham and Anderson, AIC</a:t>
            </a:r>
          </a:p>
          <a:p>
            <a:endParaRPr lang="en-US" dirty="0"/>
          </a:p>
          <a:p>
            <a:r>
              <a:rPr lang="en-US" dirty="0"/>
              <a:t>Construct multiple hypotheses rather than a simple null vs alternative</a:t>
            </a:r>
          </a:p>
          <a:p>
            <a:endParaRPr lang="en-US" dirty="0"/>
          </a:p>
          <a:p>
            <a:r>
              <a:rPr lang="en-US" dirty="0"/>
              <a:t>Include a global model including most important and biologically relevant parameters, as well as set of a priori hypothesis</a:t>
            </a:r>
          </a:p>
          <a:p>
            <a:r>
              <a:rPr lang="en-US" dirty="0"/>
              <a:t>AIC is then computed for all the models</a:t>
            </a:r>
          </a:p>
          <a:p>
            <a:r>
              <a:rPr lang="en-US" dirty="0"/>
              <a:t>Can calculate likelihood of the model, given the data to get weights which can be interpreted as probability that model </a:t>
            </a:r>
            <a:r>
              <a:rPr lang="en-US" i="1" dirty="0" err="1"/>
              <a:t>i</a:t>
            </a:r>
            <a:r>
              <a:rPr lang="en-US" dirty="0"/>
              <a:t> is the best model in the set</a:t>
            </a:r>
          </a:p>
          <a:p>
            <a:endParaRPr lang="en-US" dirty="0"/>
          </a:p>
          <a:p>
            <a:r>
              <a:rPr lang="en-US" dirty="0"/>
              <a:t>Not trying to model the data, but model the information in the data</a:t>
            </a:r>
          </a:p>
          <a:p>
            <a:endParaRPr lang="en-US" dirty="0"/>
          </a:p>
        </p:txBody>
      </p:sp>
      <p:pic>
        <p:nvPicPr>
          <p:cNvPr id="4" name="Picture 3" descr="\mathit{AIC} = 2k - 2\ln(L)\,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2378" y="1940107"/>
            <a:ext cx="1573530" cy="201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6376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complete model world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conditional probability to calculate the probability you want</a:t>
            </a:r>
          </a:p>
          <a:p>
            <a:endParaRPr lang="en-US" dirty="0"/>
          </a:p>
          <a:p>
            <a:r>
              <a:rPr lang="en-US" dirty="0"/>
              <a:t>Assumes observed data are true while parameter values have probability distributions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7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go from a </a:t>
            </a:r>
            <a:r>
              <a:rPr lang="en-US" i="1" dirty="0"/>
              <a:t>statistical model</a:t>
            </a:r>
            <a:r>
              <a:rPr lang="en-US" dirty="0"/>
              <a:t> of how our data are generated, to a probability model of parameter values</a:t>
            </a:r>
          </a:p>
          <a:p>
            <a:endParaRPr lang="en-US" dirty="0"/>
          </a:p>
          <a:p>
            <a:pPr lvl="1"/>
            <a:r>
              <a:rPr lang="en-US" dirty="0"/>
              <a:t>Requires </a:t>
            </a:r>
            <a:r>
              <a:rPr lang="en-US" i="1" dirty="0"/>
              <a:t>prior</a:t>
            </a:r>
            <a:r>
              <a:rPr lang="en-US" dirty="0"/>
              <a:t> distributions describing the assumed likelihood of parameters before these observations are made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Bayes theorem to calculate posterior distribution – likelihood after taking data into account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2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my hypothesized parameter values?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is the part that makes frequentists sweaty</a:t>
            </a:r>
          </a:p>
          <a:p>
            <a:endParaRPr lang="en-US" dirty="0"/>
          </a:p>
          <a:p>
            <a:r>
              <a:rPr lang="en-US" dirty="0"/>
              <a:t>Bayesians will often say they are choosing “uniform priors”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still need to specify some parameter space by which this parameter exists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988" y="3193143"/>
            <a:ext cx="3003484" cy="20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85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Vitamin A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frequentist can do a clear analysis right away</a:t>
            </a:r>
          </a:p>
          <a:p>
            <a:endParaRPr lang="en-US" dirty="0"/>
          </a:p>
          <a:p>
            <a:r>
              <a:rPr lang="en-US" dirty="0"/>
              <a:t>A Bayesian needs a ton of assumptions – will try to make “uninformative” assumptions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63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philosophy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Statistics are not a magic machine that gives you the right answer</a:t>
            </a:r>
          </a:p>
          <a:p>
            <a:endParaRPr lang="en-US" dirty="0"/>
          </a:p>
          <a:p>
            <a:r>
              <a:rPr lang="en-US" dirty="0"/>
              <a:t>If you are to be a serious scientist in a noisy world, you should have your own philosophy of statistics</a:t>
            </a:r>
          </a:p>
          <a:p>
            <a:pPr lvl="1"/>
            <a:r>
              <a:rPr lang="en-US" dirty="0"/>
              <a:t>(Mine is do it a few different ways, if you get the same answer, it’s probably right)</a:t>
            </a:r>
          </a:p>
          <a:p>
            <a:endParaRPr lang="en-US" dirty="0"/>
          </a:p>
          <a:p>
            <a:pPr lvl="1"/>
            <a:r>
              <a:rPr lang="en-US" dirty="0"/>
              <a:t>Be pragmatic: your goal is to do science, not get caught by theoretical considerations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 honest: it’s harder than it sounds.</a:t>
            </a:r>
          </a:p>
        </p:txBody>
      </p:sp>
    </p:spTree>
    <p:extLst>
      <p:ext uri="{BB962C8B-B14F-4D97-AF65-F5344CB8AC3E}">
        <p14:creationId xmlns:p14="http://schemas.microsoft.com/office/powerpoint/2010/main" val="660774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Honesty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always keep analyzing until you find a significant result, but be careful</a:t>
            </a:r>
          </a:p>
          <a:p>
            <a:endParaRPr lang="en-US" dirty="0"/>
          </a:p>
          <a:p>
            <a:r>
              <a:rPr lang="en-US" dirty="0"/>
              <a:t>Analyzing the magnitude of an effect is a way to distance from this approach</a:t>
            </a:r>
          </a:p>
        </p:txBody>
      </p:sp>
    </p:spTree>
    <p:extLst>
      <p:ext uri="{BB962C8B-B14F-4D97-AF65-F5344CB8AC3E}">
        <p14:creationId xmlns:p14="http://schemas.microsoft.com/office/powerpoint/2010/main" val="16795525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a journal of analyses you have done (or better yet, a README)</a:t>
            </a:r>
          </a:p>
          <a:p>
            <a:endParaRPr lang="en-US" dirty="0"/>
          </a:p>
          <a:p>
            <a:r>
              <a:rPr lang="en-US" dirty="0"/>
              <a:t>Start thinking about analyses before you even look at your data</a:t>
            </a:r>
          </a:p>
        </p:txBody>
      </p:sp>
    </p:spTree>
    <p:extLst>
      <p:ext uri="{BB962C8B-B14F-4D97-AF65-F5344CB8AC3E}">
        <p14:creationId xmlns:p14="http://schemas.microsoft.com/office/powerpoint/2010/main" val="1957162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482A-B98F-7243-85A3-1246E07F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Leads for each paper (+1 on week 3 assignment)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29181-DE8C-824D-A56A-66299710E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2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81016-9221-2F40-B57B-2DD93270B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288736"/>
            <a:ext cx="110109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83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482A-B98F-7243-85A3-1246E07F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Leads for each paper (+1 on week 3 assignment)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29181-DE8C-824D-A56A-66299710E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3 - Alicia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D6275-0BE8-284A-BA3C-AE839FC07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6963"/>
            <a:ext cx="1219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71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482A-B98F-7243-85A3-1246E07F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Leads for each paper (+1 on week 3 assignment)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29181-DE8C-824D-A56A-66299710E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4 - Prescott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B5242-6C8A-A448-A3F6-D2A335BC4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5" y="2464420"/>
            <a:ext cx="12192000" cy="40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14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Articulate some statistical philosophies and describe similarities and differences</a:t>
            </a:r>
          </a:p>
          <a:p>
            <a:endParaRPr lang="en-US" sz="3600" dirty="0"/>
          </a:p>
          <a:p>
            <a:r>
              <a:rPr lang="en-US" sz="3600" dirty="0"/>
              <a:t>Understand P-values and their limitations</a:t>
            </a:r>
          </a:p>
          <a:p>
            <a:endParaRPr lang="en-US" sz="3600" dirty="0"/>
          </a:p>
          <a:p>
            <a:r>
              <a:rPr lang="en-US" sz="3600" dirty="0"/>
              <a:t>Understand effect sizes and their importance</a:t>
            </a:r>
          </a:p>
        </p:txBody>
      </p:sp>
    </p:spTree>
    <p:extLst>
      <p:ext uri="{BB962C8B-B14F-4D97-AF65-F5344CB8AC3E}">
        <p14:creationId xmlns:p14="http://schemas.microsoft.com/office/powerpoint/2010/main" val="392369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i="1" dirty="0"/>
              <a:t>But you said this class was about </a:t>
            </a:r>
            <a:r>
              <a:rPr lang="en-US" sz="5400" b="1" i="1" dirty="0"/>
              <a:t>doing</a:t>
            </a:r>
            <a:r>
              <a:rPr lang="en-US" sz="5400" i="1" dirty="0"/>
              <a:t> things!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02394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4832</TotalTime>
  <Words>2151</Words>
  <Application>Microsoft Macintosh PowerPoint</Application>
  <PresentationFormat>Widescreen</PresentationFormat>
  <Paragraphs>272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Times New Roman</vt:lpstr>
      <vt:lpstr>Office Theme</vt:lpstr>
      <vt:lpstr>Week 4</vt:lpstr>
      <vt:lpstr>One more ggplot2 trick</vt:lpstr>
      <vt:lpstr>Discussion on Thursday</vt:lpstr>
      <vt:lpstr>Leads for each paper (+1 on week 3 assignment) </vt:lpstr>
      <vt:lpstr>Leads for each paper (+1 on week 3 assignment) </vt:lpstr>
      <vt:lpstr>Leads for each paper (+1 on week 3 assignment) </vt:lpstr>
      <vt:lpstr>Leads for each paper (+1 on week 3 assignment) </vt:lpstr>
      <vt:lpstr>Goals</vt:lpstr>
      <vt:lpstr>PowerPoint Presentation</vt:lpstr>
      <vt:lpstr>Discussion</vt:lpstr>
      <vt:lpstr>What is a model?</vt:lpstr>
      <vt:lpstr>Why build a mathematical model?</vt:lpstr>
      <vt:lpstr>Merging mathematical models with statistics</vt:lpstr>
      <vt:lpstr>How to use statistics</vt:lpstr>
      <vt:lpstr>Estimation</vt:lpstr>
      <vt:lpstr>P-values</vt:lpstr>
      <vt:lpstr>What can or can’t we say with P-values?</vt:lpstr>
      <vt:lpstr>Vitamin A example</vt:lpstr>
      <vt:lpstr>Vitamin A example</vt:lpstr>
      <vt:lpstr>What do we hope to learn?</vt:lpstr>
      <vt:lpstr>What does it mean to find a significant P-value for some effect in this experiment?</vt:lpstr>
      <vt:lpstr>Confidence Intervals</vt:lpstr>
      <vt:lpstr>Confidence intervals and P values </vt:lpstr>
      <vt:lpstr>The meaning of P-values</vt:lpstr>
      <vt:lpstr>Types of Statistical Error in Hypothesis Testing</vt:lpstr>
      <vt:lpstr>Improved (?) ways of thinking about error</vt:lpstr>
      <vt:lpstr>Low P-values (e.g. P &lt; 0.05)</vt:lpstr>
      <vt:lpstr>High P-values (e.g. greater than 0.1)</vt:lpstr>
      <vt:lpstr>What causes high P-values? </vt:lpstr>
      <vt:lpstr>Why is weather not causing deaths?</vt:lpstr>
      <vt:lpstr>Confidence intervals tell us much more</vt:lpstr>
      <vt:lpstr>Logical tendencies</vt:lpstr>
      <vt:lpstr>Small effects</vt:lpstr>
      <vt:lpstr>Statistical Paradigms</vt:lpstr>
      <vt:lpstr>Frequentist paradigm</vt:lpstr>
      <vt:lpstr>Height measurements: Does group A have significantly higher heights than group B? </vt:lpstr>
      <vt:lpstr>Height measurements</vt:lpstr>
      <vt:lpstr>Plot distribution of mean differences (null dist)</vt:lpstr>
      <vt:lpstr>Breaking down the frequentists</vt:lpstr>
      <vt:lpstr>P-value-ists</vt:lpstr>
      <vt:lpstr>Maximum likelihood-ists</vt:lpstr>
      <vt:lpstr>Information theoreticians</vt:lpstr>
      <vt:lpstr>Bayesians</vt:lpstr>
      <vt:lpstr>Bayesian Inference</vt:lpstr>
      <vt:lpstr>What are my hypothesized parameter values?</vt:lpstr>
      <vt:lpstr>Vitamin A study</vt:lpstr>
      <vt:lpstr>Your philosophy</vt:lpstr>
      <vt:lpstr>Honesty</vt:lpstr>
      <vt:lpstr>Good practice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4</dc:title>
  <dc:creator>Kate Langwig</dc:creator>
  <cp:lastModifiedBy>Kate Langwig</cp:lastModifiedBy>
  <cp:revision>56</cp:revision>
  <dcterms:created xsi:type="dcterms:W3CDTF">2018-02-05T18:50:27Z</dcterms:created>
  <dcterms:modified xsi:type="dcterms:W3CDTF">2023-02-08T16:01:12Z</dcterms:modified>
</cp:coreProperties>
</file>